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6" r:id="rId2"/>
    <p:sldId id="311" r:id="rId3"/>
    <p:sldId id="305" r:id="rId4"/>
    <p:sldId id="304" r:id="rId5"/>
    <p:sldId id="307" r:id="rId6"/>
  </p:sldIdLst>
  <p:sldSz cx="9906000" cy="6858000" type="A4"/>
  <p:notesSz cx="9144000" cy="6858000"/>
  <p:custDataLst>
    <p:tags r:id="rId8"/>
  </p:custDataLst>
  <p:defaultTextStyle>
    <a:defPPr>
      <a:defRPr lang="zh-HK"/>
    </a:defPPr>
    <a:lvl1pPr algn="l" defTabSz="91249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5930" indent="1905" algn="l" defTabSz="91249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3130" indent="1905" algn="l" defTabSz="91249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0330" indent="1905" algn="l" defTabSz="91249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7530" indent="1905" algn="l" defTabSz="91249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Y" id="{8607FAE7-B3F5-4193-A49E-B34AB7C92543}">
          <p14:sldIdLst>
            <p14:sldId id="266"/>
            <p14:sldId id="311"/>
          </p14:sldIdLst>
        </p14:section>
        <p14:section name="G1-G2" id="{B74DDBAB-17ED-431B-8876-E46DBDB3365D}">
          <p14:sldIdLst>
            <p14:sldId id="305"/>
          </p14:sldIdLst>
        </p14:section>
        <p14:section name="初高中" id="{059BFA08-4CB7-4E0D-94A7-9778B5453274}">
          <p14:sldIdLst>
            <p14:sldId id="304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8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4ED"/>
    <a:srgbClr val="7C6755"/>
    <a:srgbClr val="85D3E7"/>
    <a:srgbClr val="F4847B"/>
    <a:srgbClr val="D5C39B"/>
    <a:srgbClr val="373935"/>
    <a:srgbClr val="99989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1" autoAdjust="0"/>
    <p:restoredTop sz="87687" autoAdjust="0"/>
  </p:normalViewPr>
  <p:slideViewPr>
    <p:cSldViewPr showGuides="1">
      <p:cViewPr varScale="1">
        <p:scale>
          <a:sx n="60" d="100"/>
          <a:sy n="60" d="100"/>
        </p:scale>
        <p:origin x="1740" y="66"/>
      </p:cViewPr>
      <p:guideLst>
        <p:guide orient="horz" pos="2158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6B655-361F-419D-BFF3-5224DA484B84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9C856-043B-45FA-B881-6DE5E0B363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300413" y="857250"/>
            <a:ext cx="3343275" cy="2314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300413" y="857250"/>
            <a:ext cx="3343275" cy="2314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300413" y="857250"/>
            <a:ext cx="3343275" cy="2314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300413" y="857250"/>
            <a:ext cx="3343275" cy="2314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55217" y="186691"/>
            <a:ext cx="939556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pPr lvl="0"/>
            <a:r>
              <a:rPr lang="en-US" dirty="0"/>
              <a:t>Insert Menu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545288" y="6453336"/>
            <a:ext cx="2105495" cy="19574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None/>
              <a:defRPr sz="140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pPr lvl="0"/>
            <a:r>
              <a:rPr lang="en-US" dirty="0"/>
              <a:t>Week xx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2495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49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PMingLiU" pitchFamily="18" charset="-120"/>
        </a:defRPr>
      </a:lvl2pPr>
      <a:lvl3pPr algn="ctr" defTabSz="91249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PMingLiU" pitchFamily="18" charset="-120"/>
        </a:defRPr>
      </a:lvl3pPr>
      <a:lvl4pPr algn="ctr" defTabSz="91249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PMingLiU" pitchFamily="18" charset="-120"/>
        </a:defRPr>
      </a:lvl4pPr>
      <a:lvl5pPr algn="ctr" defTabSz="91249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PMingLiU" pitchFamily="18" charset="-120"/>
        </a:defRPr>
      </a:lvl5pPr>
      <a:lvl6pPr marL="457200" algn="ctr" defTabSz="91249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PMingLiU" pitchFamily="18" charset="-120"/>
        </a:defRPr>
      </a:lvl6pPr>
      <a:lvl7pPr marL="914400" algn="ctr" defTabSz="91249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PMingLiU" pitchFamily="18" charset="-120"/>
        </a:defRPr>
      </a:lvl7pPr>
      <a:lvl8pPr marL="1371600" algn="ctr" defTabSz="91249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PMingLiU" pitchFamily="18" charset="-120"/>
        </a:defRPr>
      </a:lvl8pPr>
      <a:lvl9pPr marL="1828800" algn="ctr" defTabSz="912495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PMingLiU" pitchFamily="18" charset="-120"/>
        </a:defRPr>
      </a:lvl9pPr>
    </p:titleStyle>
    <p:bodyStyle>
      <a:lvl1pPr marL="341630" indent="-341630" algn="l" defTabSz="9124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4480" algn="l" defTabSz="9124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730" indent="-227330" algn="l" defTabSz="9124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30" indent="-227330" algn="l" defTabSz="9124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30" indent="-227330" algn="l" defTabSz="9124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33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89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9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66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9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9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9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11" Type="http://schemas.openxmlformats.org/officeDocument/2006/relationships/image" Target="../media/image6.png"/><Relationship Id="rId5" Type="http://schemas.openxmlformats.org/officeDocument/2006/relationships/image" Target="../media/image12.png"/><Relationship Id="rId10" Type="http://schemas.openxmlformats.org/officeDocument/2006/relationships/image" Target="../media/image5.png"/><Relationship Id="rId4" Type="http://schemas.openxmlformats.org/officeDocument/2006/relationships/image" Target="../media/image11.png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defTabSz="1181735">
              <a:defRPr/>
            </a:pP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ISNS EY Snack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Mar 6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– 12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</a:t>
            </a: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2024</a:t>
            </a:r>
            <a:endParaRPr lang="zh-CN" altLang="en-US" dirty="0">
              <a:latin typeface="Aharoni" panose="02010803020104030203" pitchFamily="2" charset="-79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graphicFrame>
        <p:nvGraphicFramePr>
          <p:cNvPr id="6" name="Group 4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-15366" y="998548"/>
          <a:ext cx="9890105" cy="4739327"/>
        </p:xfrm>
        <a:graphic>
          <a:graphicData uri="http://schemas.openxmlformats.org/drawingml/2006/table">
            <a:tbl>
              <a:tblPr/>
              <a:tblGrid>
                <a:gridCol w="14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4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2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Monday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Tuesday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Wednesday 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Friday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6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上午茶茶点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Morning Snack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13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鸡蛋卷</a:t>
                      </a:r>
                    </a:p>
                    <a:p>
                      <a:pPr marL="0" marR="0" lvl="0" indent="0" algn="ctr" defTabSz="91313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Omelet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猪肉云吞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Pork Wonton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水果盘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Mixed Fruits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日式饭团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Onigiri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番茄鸡蛋面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Tomato and Egg Noodles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水果盘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Mixed Fruits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烧卖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Sumai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玉米粥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Polenta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水果盘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 Mixed Fruits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黑米紫薯包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Black Rice and Purple Potato Bun</a:t>
                      </a:r>
                      <a:endParaRPr lang="zh-CN" altLang="en-US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青菜荞麦面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Soba Noodles with Green Vegetables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水果盘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Mixed Fruits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蓝莓吐司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Blueberry Toast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牛奶玉米片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Milk Cron Flakes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水果盘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Mixed Fruits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热量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Energy /kcal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312.4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269.1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272.4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335.2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290.4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蛋白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Protein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13.1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7.0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8.1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14.6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8.9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脂肪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Fat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1.6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4.5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3.8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7.2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4.7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碳水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Carbs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61.5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50.2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51.4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53.1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53.0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7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下午茶茶点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Afternoon Tea</a:t>
                      </a:r>
                      <a:endParaRPr kumimoji="0" lang="zh-CN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菠菜蛋糕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Spinach Cake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水果盘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Mixed Fruits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红糖馒头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Brown Sugar Steamed Bread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水果盘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Mixed Fruits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肠仔包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Sausage Bread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水果盘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Mixed Fruits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草莓海绵蛋糕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Strawberry Sponge Cake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水果盘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Mixed Fruits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肉松小贝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Meat Floss Cake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水果盘</a:t>
                      </a:r>
                      <a:endParaRPr lang="en-US" altLang="zh-CN" sz="1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Mixed Fruits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热量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Energy /kcal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216.2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193.8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190.2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184.4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167.4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8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蛋白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Protein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3.5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4.2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3.4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8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脂肪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Fat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6.9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4.2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8.0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04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碳水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Carbs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43.1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29.3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34.1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Arial Unicode MS" panose="020B0604020202020204" pitchFamily="34" charset="-122"/>
                        </a:rPr>
                        <a:t>24.9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7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1278" y="1572637"/>
            <a:ext cx="223956" cy="216000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86795" y="3991597"/>
            <a:ext cx="223956" cy="216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346" y="3991892"/>
            <a:ext cx="223956" cy="216000"/>
          </a:xfrm>
          <a:prstGeom prst="rect">
            <a:avLst/>
          </a:prstGeom>
        </p:spPr>
      </p:pic>
      <p:pic>
        <p:nvPicPr>
          <p:cNvPr id="16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61317" y="3991464"/>
            <a:ext cx="223956" cy="216000"/>
          </a:xfrm>
          <a:prstGeom prst="rect">
            <a:avLst/>
          </a:prstGeom>
        </p:spPr>
      </p:pic>
      <p:pic>
        <p:nvPicPr>
          <p:cNvPr id="17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2354" y="3883597"/>
            <a:ext cx="223956" cy="216000"/>
          </a:xfrm>
          <a:prstGeom prst="rect">
            <a:avLst/>
          </a:prstGeom>
        </p:spPr>
      </p:pic>
      <p:grpSp>
        <p:nvGrpSpPr>
          <p:cNvPr id="26" name="组合 25"/>
          <p:cNvGrpSpPr/>
          <p:nvPr/>
        </p:nvGrpSpPr>
        <p:grpSpPr>
          <a:xfrm>
            <a:off x="383679" y="5838462"/>
            <a:ext cx="9522321" cy="275590"/>
            <a:chOff x="499876" y="6207861"/>
            <a:chExt cx="9522321" cy="275590"/>
          </a:xfrm>
        </p:grpSpPr>
        <p:sp>
          <p:nvSpPr>
            <p:cNvPr id="27" name="Rectangle 2"/>
            <p:cNvSpPr/>
            <p:nvPr/>
          </p:nvSpPr>
          <p:spPr>
            <a:xfrm>
              <a:off x="499876" y="6207861"/>
              <a:ext cx="9522321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过敏源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:   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奶类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Milk   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蛋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Egg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大豆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Bean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 海鲜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Seafood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牛肉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Beef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猪肉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Pork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菠萝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Pineapple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芒果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Mango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</a:t>
              </a:r>
              <a:endParaRPr lang="zh-HK" altLang="en-US" sz="1200" dirty="0">
                <a:latin typeface="+mn-lt"/>
                <a:ea typeface="Microsoft YaHei UI" panose="020B0503020204020204" pitchFamily="34" charset="-122"/>
              </a:endParaRPr>
            </a:p>
          </p:txBody>
        </p:sp>
        <p:pic>
          <p:nvPicPr>
            <p:cNvPr id="28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178478" y="6223411"/>
              <a:ext cx="256797" cy="247674"/>
            </a:xfrm>
            <a:prstGeom prst="rect">
              <a:avLst/>
            </a:prstGeom>
          </p:spPr>
        </p:pic>
        <p:pic>
          <p:nvPicPr>
            <p:cNvPr id="29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096062" y="6224298"/>
              <a:ext cx="256797" cy="247674"/>
            </a:xfrm>
            <a:prstGeom prst="rect">
              <a:avLst/>
            </a:prstGeom>
          </p:spPr>
        </p:pic>
        <p:pic>
          <p:nvPicPr>
            <p:cNvPr id="30" name="Picture 5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823669" y="6228668"/>
              <a:ext cx="256797" cy="247674"/>
            </a:xfrm>
            <a:prstGeom prst="rect">
              <a:avLst/>
            </a:prstGeom>
          </p:spPr>
        </p:pic>
        <p:pic>
          <p:nvPicPr>
            <p:cNvPr id="31" name="Picture 5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006951" y="6223411"/>
              <a:ext cx="245901" cy="245901"/>
            </a:xfrm>
            <a:prstGeom prst="rect">
              <a:avLst/>
            </a:prstGeom>
          </p:spPr>
        </p:pic>
        <p:pic>
          <p:nvPicPr>
            <p:cNvPr id="32" name="Picture 3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862650" y="6230442"/>
              <a:ext cx="245900" cy="245900"/>
            </a:xfrm>
            <a:prstGeom prst="rect">
              <a:avLst/>
            </a:prstGeom>
          </p:spPr>
        </p:pic>
      </p:grpSp>
      <p:pic>
        <p:nvPicPr>
          <p:cNvPr id="33" name="图片 32" descr="图标&#10;&#10;描述已自动生成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389" y="5811830"/>
            <a:ext cx="288083" cy="288083"/>
          </a:xfrm>
          <a:prstGeom prst="rect">
            <a:avLst/>
          </a:prstGeom>
        </p:spPr>
      </p:pic>
      <p:pic>
        <p:nvPicPr>
          <p:cNvPr id="34" name="图片 33" descr="徽标&#10;&#10;描述已自动生成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27" y="5848789"/>
            <a:ext cx="256797" cy="252523"/>
          </a:xfrm>
          <a:prstGeom prst="rect">
            <a:avLst/>
          </a:prstGeom>
        </p:spPr>
      </p:pic>
      <p:pic>
        <p:nvPicPr>
          <p:cNvPr id="35" name="图片 34" descr="徽标&#10;&#10;描述已自动生成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664" y="5865039"/>
            <a:ext cx="256797" cy="252523"/>
          </a:xfrm>
          <a:prstGeom prst="rect">
            <a:avLst/>
          </a:prstGeom>
        </p:spPr>
      </p:pic>
      <p:pic>
        <p:nvPicPr>
          <p:cNvPr id="4" name="图片 3" descr="图标&#10;&#10;描述已自动生成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97" y="1962809"/>
            <a:ext cx="216000" cy="216000"/>
          </a:xfrm>
          <a:prstGeom prst="flowChartConnector">
            <a:avLst/>
          </a:prstGeom>
        </p:spPr>
      </p:pic>
      <p:pic>
        <p:nvPicPr>
          <p:cNvPr id="20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3132" y="3991307"/>
            <a:ext cx="223956" cy="216000"/>
          </a:xfrm>
          <a:prstGeom prst="rect">
            <a:avLst/>
          </a:prstGeom>
        </p:spPr>
      </p:pic>
      <p:pic>
        <p:nvPicPr>
          <p:cNvPr id="21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4942" y="3900074"/>
            <a:ext cx="223956" cy="216000"/>
          </a:xfrm>
          <a:prstGeom prst="rect">
            <a:avLst/>
          </a:prstGeom>
        </p:spPr>
      </p:pic>
      <p:pic>
        <p:nvPicPr>
          <p:cNvPr id="23" name="图片 22" descr="图标&#10;&#10;描述已自动生成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556" y="1573003"/>
            <a:ext cx="216000" cy="216000"/>
          </a:xfrm>
          <a:prstGeom prst="flowChartConnector">
            <a:avLst/>
          </a:prstGeom>
        </p:spPr>
      </p:pic>
      <p:pic>
        <p:nvPicPr>
          <p:cNvPr id="3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68610" y="1962984"/>
            <a:ext cx="256797" cy="247674"/>
          </a:xfrm>
          <a:prstGeom prst="rect">
            <a:avLst/>
          </a:prstGeom>
        </p:spPr>
      </p:pic>
      <p:pic>
        <p:nvPicPr>
          <p:cNvPr id="8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09240" y="1573094"/>
            <a:ext cx="256797" cy="247674"/>
          </a:xfrm>
          <a:prstGeom prst="rect">
            <a:avLst/>
          </a:prstGeom>
        </p:spPr>
      </p:pic>
      <p:pic>
        <p:nvPicPr>
          <p:cNvPr id="13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73466" y="1541092"/>
            <a:ext cx="256797" cy="247674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2071" y="1930982"/>
            <a:ext cx="256797" cy="247674"/>
          </a:xfrm>
          <a:prstGeom prst="rect">
            <a:avLst/>
          </a:prstGeom>
        </p:spPr>
      </p:pic>
      <p:pic>
        <p:nvPicPr>
          <p:cNvPr id="18" name="图片 17" descr="图标&#10;&#10;描述已自动生成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729" y="3861110"/>
            <a:ext cx="288083" cy="288083"/>
          </a:xfrm>
          <a:prstGeom prst="rect">
            <a:avLst/>
          </a:prstGeom>
        </p:spPr>
      </p:pic>
      <p:pic>
        <p:nvPicPr>
          <p:cNvPr id="19" name="图片 18" descr="图标&#10;&#10;描述已自动生成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154" y="3919530"/>
            <a:ext cx="288083" cy="288083"/>
          </a:xfrm>
          <a:prstGeom prst="rect">
            <a:avLst/>
          </a:prstGeom>
        </p:spPr>
      </p:pic>
      <p:pic>
        <p:nvPicPr>
          <p:cNvPr id="22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45856" y="3919167"/>
            <a:ext cx="256797" cy="2476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defTabSz="1181735">
              <a:lnSpc>
                <a:spcPct val="100000"/>
              </a:lnSpc>
              <a:defRPr/>
            </a:pPr>
            <a:r>
              <a:rPr lang="en-US" altLang="zh-CN" sz="2800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ISNS </a:t>
            </a: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EY</a:t>
            </a:r>
            <a:r>
              <a:rPr lang="en-US" altLang="zh-CN" sz="2800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 Lunch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Mar 6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– 12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</a:t>
            </a: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2024</a:t>
            </a:r>
            <a:endParaRPr lang="zh-CN" altLang="en-US" dirty="0">
              <a:latin typeface="Aharoni" panose="02010803020104030203" pitchFamily="2" charset="-79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graphicFrame>
        <p:nvGraphicFramePr>
          <p:cNvPr id="59" name="Group 4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-22334" y="980728"/>
          <a:ext cx="9890105" cy="3125520"/>
        </p:xfrm>
        <a:graphic>
          <a:graphicData uri="http://schemas.openxmlformats.org/drawingml/2006/table">
            <a:tbl>
              <a:tblPr/>
              <a:tblGrid>
                <a:gridCol w="1321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0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Monday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Tuesday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Wednesday 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Friday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889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第二周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Week 2</a:t>
                      </a:r>
                      <a:endParaRPr lang="en-US" altLang="zh-CN" sz="12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烧汁猪扒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Grilled Pork Chop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番茄炒蛋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Egg with Tomato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上海青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Chinese Greens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马蹄蒸肉饼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meat Pie with Water Chestnuts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肉沫豆腐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Braised ToFu with Minced Meat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油麦菜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Romaine Lettuce 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中式卤牛肉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B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raised Beef</a:t>
                      </a:r>
                      <a:endParaRPr lang="fr-FR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腩肉炒菜花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Cauliflower with Pork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生菜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Lettuce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可乐鸡翅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Coke Chicken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虾仁蒸蛋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Stir-fried Shrimp with Egg</a:t>
                      </a: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菜心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Cabbage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红烧肉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Chicken Cheese Burger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胡萝卜腐竹炒肉片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Pork and Carrot Dried Tofu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油麦菜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Romaine Lettuce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烤薯角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Baked Potato Wedges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8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热量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Energy /kcal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417.4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432.7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418.5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403.9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412.7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蛋白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Protein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17.1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19.8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25.5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脂肪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Fat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33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碳水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Carbs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61.0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57.9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59.1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59.8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68.7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6" name="组合 25"/>
          <p:cNvGrpSpPr/>
          <p:nvPr/>
        </p:nvGrpSpPr>
        <p:grpSpPr>
          <a:xfrm>
            <a:off x="416496" y="5934608"/>
            <a:ext cx="9522321" cy="275590"/>
            <a:chOff x="499876" y="6207861"/>
            <a:chExt cx="9522321" cy="275590"/>
          </a:xfrm>
        </p:grpSpPr>
        <p:sp>
          <p:nvSpPr>
            <p:cNvPr id="27" name="Rectangle 2"/>
            <p:cNvSpPr/>
            <p:nvPr/>
          </p:nvSpPr>
          <p:spPr>
            <a:xfrm>
              <a:off x="499876" y="6207861"/>
              <a:ext cx="9522321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过敏源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:   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奶类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Milk   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蛋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Egg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大豆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Bean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 海鲜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Seafood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牛肉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Beef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猪肉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Pork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菠萝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Pineapple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芒果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Mango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</a:t>
              </a:r>
              <a:endParaRPr lang="zh-HK" altLang="en-US" sz="1200" dirty="0">
                <a:latin typeface="+mn-lt"/>
                <a:ea typeface="Microsoft YaHei UI" panose="020B0503020204020204" pitchFamily="34" charset="-122"/>
              </a:endParaRPr>
            </a:p>
          </p:txBody>
        </p:sp>
        <p:pic>
          <p:nvPicPr>
            <p:cNvPr id="28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178478" y="6223411"/>
              <a:ext cx="256797" cy="247674"/>
            </a:xfrm>
            <a:prstGeom prst="rect">
              <a:avLst/>
            </a:prstGeom>
          </p:spPr>
        </p:pic>
        <p:pic>
          <p:nvPicPr>
            <p:cNvPr id="29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096062" y="6224298"/>
              <a:ext cx="256797" cy="247674"/>
            </a:xfrm>
            <a:prstGeom prst="rect">
              <a:avLst/>
            </a:prstGeom>
          </p:spPr>
        </p:pic>
        <p:pic>
          <p:nvPicPr>
            <p:cNvPr id="30" name="Picture 5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823669" y="6228668"/>
              <a:ext cx="256797" cy="247674"/>
            </a:xfrm>
            <a:prstGeom prst="rect">
              <a:avLst/>
            </a:prstGeom>
          </p:spPr>
        </p:pic>
        <p:pic>
          <p:nvPicPr>
            <p:cNvPr id="31" name="Picture 5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006951" y="6223411"/>
              <a:ext cx="245901" cy="245901"/>
            </a:xfrm>
            <a:prstGeom prst="rect">
              <a:avLst/>
            </a:prstGeom>
          </p:spPr>
        </p:pic>
        <p:pic>
          <p:nvPicPr>
            <p:cNvPr id="32" name="Picture 3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862650" y="6230442"/>
              <a:ext cx="245900" cy="245900"/>
            </a:xfrm>
            <a:prstGeom prst="rect">
              <a:avLst/>
            </a:prstGeom>
          </p:spPr>
        </p:pic>
      </p:grpSp>
      <p:pic>
        <p:nvPicPr>
          <p:cNvPr id="33" name="图片 32" descr="图标&#10;&#10;描述已自动生成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995" y="5914873"/>
            <a:ext cx="275590" cy="275590"/>
          </a:xfrm>
          <a:prstGeom prst="rect">
            <a:avLst/>
          </a:prstGeom>
        </p:spPr>
      </p:pic>
      <p:pic>
        <p:nvPicPr>
          <p:cNvPr id="36" name="图片 35" descr="徽标&#10;&#10;描述已自动生成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076" y="5945309"/>
            <a:ext cx="256797" cy="252523"/>
          </a:xfrm>
          <a:prstGeom prst="rect">
            <a:avLst/>
          </a:prstGeom>
        </p:spPr>
      </p:pic>
      <p:pic>
        <p:nvPicPr>
          <p:cNvPr id="43" name="图片 42" descr="徽标&#10;&#10;描述已自动生成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563" y="5945308"/>
            <a:ext cx="256797" cy="252523"/>
          </a:xfrm>
          <a:prstGeom prst="rect">
            <a:avLst/>
          </a:prstGeom>
        </p:spPr>
      </p:pic>
      <p:pic>
        <p:nvPicPr>
          <p:cNvPr id="6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78459" y="1484556"/>
            <a:ext cx="216000" cy="216000"/>
          </a:xfrm>
          <a:prstGeom prst="rect">
            <a:avLst/>
          </a:prstGeom>
        </p:spPr>
      </p:pic>
      <p:pic>
        <p:nvPicPr>
          <p:cNvPr id="7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0684" y="1624637"/>
            <a:ext cx="216000" cy="216000"/>
          </a:xfrm>
          <a:prstGeom prst="rect">
            <a:avLst/>
          </a:prstGeom>
        </p:spPr>
      </p:pic>
      <p:pic>
        <p:nvPicPr>
          <p:cNvPr id="24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06407" y="1904257"/>
            <a:ext cx="216000" cy="216000"/>
          </a:xfrm>
          <a:prstGeom prst="rect">
            <a:avLst/>
          </a:prstGeom>
        </p:spPr>
      </p:pic>
      <p:pic>
        <p:nvPicPr>
          <p:cNvPr id="4" name="Picture 5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74582" y="1963947"/>
            <a:ext cx="223956" cy="216000"/>
          </a:xfrm>
          <a:prstGeom prst="rect">
            <a:avLst/>
          </a:prstGeom>
        </p:spPr>
      </p:pic>
      <p:pic>
        <p:nvPicPr>
          <p:cNvPr id="5" name="Picture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05747" y="1624375"/>
            <a:ext cx="216000" cy="216000"/>
          </a:xfrm>
          <a:prstGeom prst="rect">
            <a:avLst/>
          </a:prstGeom>
        </p:spPr>
      </p:pic>
      <p:pic>
        <p:nvPicPr>
          <p:cNvPr id="8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01360" y="1904556"/>
            <a:ext cx="216000" cy="216000"/>
          </a:xfrm>
          <a:prstGeom prst="rect">
            <a:avLst/>
          </a:prstGeom>
        </p:spPr>
      </p:pic>
      <p:pic>
        <p:nvPicPr>
          <p:cNvPr id="10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76940" y="1904556"/>
            <a:ext cx="216000" cy="216000"/>
          </a:xfrm>
          <a:prstGeom prst="rect">
            <a:avLst/>
          </a:prstGeom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88755" y="2004801"/>
            <a:ext cx="223956" cy="216000"/>
          </a:xfrm>
          <a:prstGeom prst="rect">
            <a:avLst/>
          </a:prstGeom>
        </p:spPr>
      </p:pic>
      <p:pic>
        <p:nvPicPr>
          <p:cNvPr id="13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25347" y="1932130"/>
            <a:ext cx="256797" cy="247674"/>
          </a:xfrm>
          <a:prstGeom prst="rect">
            <a:avLst/>
          </a:prstGeom>
        </p:spPr>
      </p:pic>
      <p:pic>
        <p:nvPicPr>
          <p:cNvPr id="15" name="图片 14" descr="图标&#10;&#10;描述已自动生成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140" y="1565123"/>
            <a:ext cx="275590" cy="275590"/>
          </a:xfrm>
          <a:prstGeom prst="rect">
            <a:avLst/>
          </a:prstGeom>
        </p:spPr>
      </p:pic>
      <p:pic>
        <p:nvPicPr>
          <p:cNvPr id="16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40940" y="1904619"/>
            <a:ext cx="245900" cy="245900"/>
          </a:xfrm>
          <a:prstGeom prst="rect">
            <a:avLst/>
          </a:prstGeom>
        </p:spPr>
      </p:pic>
      <p:pic>
        <p:nvPicPr>
          <p:cNvPr id="18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32785" y="1975104"/>
            <a:ext cx="245900" cy="245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defTabSz="1181735">
              <a:lnSpc>
                <a:spcPct val="100000"/>
              </a:lnSpc>
              <a:defRPr/>
            </a:pPr>
            <a:r>
              <a:rPr lang="en-US" altLang="zh-CN" sz="2800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ISNS G1-G2 Lunch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Mar 6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– 12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</a:t>
            </a: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2024</a:t>
            </a:r>
            <a:endParaRPr lang="zh-CN" altLang="en-US" dirty="0">
              <a:latin typeface="Aharoni" panose="02010803020104030203" pitchFamily="2" charset="-79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graphicFrame>
        <p:nvGraphicFramePr>
          <p:cNvPr id="59" name="Group 4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-22334" y="980728"/>
          <a:ext cx="9890105" cy="3125520"/>
        </p:xfrm>
        <a:graphic>
          <a:graphicData uri="http://schemas.openxmlformats.org/drawingml/2006/table">
            <a:tbl>
              <a:tblPr/>
              <a:tblGrid>
                <a:gridCol w="1321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0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Monday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Tuesday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Wednesday 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Friday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889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第二周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Week 2</a:t>
                      </a:r>
                      <a:endParaRPr lang="en-US" altLang="zh-CN" sz="12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烧汁猪扒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Grilled Pork 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Chop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番茄炒蛋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Egg with Tomato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上海青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Chinese Greens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马蹄蒸肉饼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meat Pie with Water Chestnuts</a:t>
                      </a:r>
                      <a:endParaRPr lang="zh-CN" altLang="en-US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肉沫豆腐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Braised ToFu with Minced Meat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油麦菜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Romaine Lettuce 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中式卤牛肉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B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raised Beef</a:t>
                      </a:r>
                      <a:endParaRPr lang="fr-FR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腩肉炒菜花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Cauliflower with Pork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生菜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Lettuce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可乐鸡翅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Coke Chicken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虾仁蒸蛋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Stir-fried Shrimp with Egg</a:t>
                      </a: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菜心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Cabbage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红烧肉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Chicken Cheese Burger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胡萝卜腐竹炒肉片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Pork and Carrot Dried Tofu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油麦菜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Romaine Lettuce </a:t>
                      </a: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烤薯角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Baked Potato Wedges</a:t>
                      </a:r>
                    </a:p>
                  </a:txBody>
                  <a:tcPr marL="33002" marR="33002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8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热量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Energy /kcal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523.3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497.9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538.4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542.4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499.0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蛋白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Protein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24.8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26.1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35.5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29.9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30.0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脂肪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Fat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19.3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13.1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17.0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33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碳水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Carbs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62.6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68.9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70.1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67.4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66.4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6" name="组合 25"/>
          <p:cNvGrpSpPr/>
          <p:nvPr/>
        </p:nvGrpSpPr>
        <p:grpSpPr>
          <a:xfrm>
            <a:off x="416496" y="5934608"/>
            <a:ext cx="9522321" cy="275590"/>
            <a:chOff x="499876" y="6207861"/>
            <a:chExt cx="9522321" cy="275590"/>
          </a:xfrm>
        </p:grpSpPr>
        <p:sp>
          <p:nvSpPr>
            <p:cNvPr id="27" name="Rectangle 2"/>
            <p:cNvSpPr/>
            <p:nvPr/>
          </p:nvSpPr>
          <p:spPr>
            <a:xfrm>
              <a:off x="499876" y="6207861"/>
              <a:ext cx="9522321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过敏源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:   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奶类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Milk   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蛋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Egg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大豆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Bean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 海鲜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Seafood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牛肉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Beef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猪肉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Pork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菠萝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Pineapple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芒果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Mango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</a:t>
              </a:r>
              <a:endParaRPr lang="zh-HK" altLang="en-US" sz="1200" dirty="0">
                <a:latin typeface="+mn-lt"/>
                <a:ea typeface="Microsoft YaHei UI" panose="020B0503020204020204" pitchFamily="34" charset="-122"/>
              </a:endParaRPr>
            </a:p>
          </p:txBody>
        </p:sp>
        <p:pic>
          <p:nvPicPr>
            <p:cNvPr id="28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178478" y="6223411"/>
              <a:ext cx="256797" cy="247674"/>
            </a:xfrm>
            <a:prstGeom prst="rect">
              <a:avLst/>
            </a:prstGeom>
          </p:spPr>
        </p:pic>
        <p:pic>
          <p:nvPicPr>
            <p:cNvPr id="29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096062" y="6224298"/>
              <a:ext cx="256797" cy="247674"/>
            </a:xfrm>
            <a:prstGeom prst="rect">
              <a:avLst/>
            </a:prstGeom>
          </p:spPr>
        </p:pic>
        <p:pic>
          <p:nvPicPr>
            <p:cNvPr id="30" name="Picture 5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823669" y="6228668"/>
              <a:ext cx="256797" cy="247674"/>
            </a:xfrm>
            <a:prstGeom prst="rect">
              <a:avLst/>
            </a:prstGeom>
          </p:spPr>
        </p:pic>
        <p:pic>
          <p:nvPicPr>
            <p:cNvPr id="31" name="Picture 5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006951" y="6223411"/>
              <a:ext cx="245901" cy="245901"/>
            </a:xfrm>
            <a:prstGeom prst="rect">
              <a:avLst/>
            </a:prstGeom>
          </p:spPr>
        </p:pic>
        <p:pic>
          <p:nvPicPr>
            <p:cNvPr id="32" name="Picture 3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862650" y="6230442"/>
              <a:ext cx="245900" cy="245900"/>
            </a:xfrm>
            <a:prstGeom prst="rect">
              <a:avLst/>
            </a:prstGeom>
          </p:spPr>
        </p:pic>
      </p:grpSp>
      <p:pic>
        <p:nvPicPr>
          <p:cNvPr id="33" name="图片 32" descr="图标&#10;&#10;描述已自动生成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995" y="5914873"/>
            <a:ext cx="275590" cy="275590"/>
          </a:xfrm>
          <a:prstGeom prst="rect">
            <a:avLst/>
          </a:prstGeom>
        </p:spPr>
      </p:pic>
      <p:pic>
        <p:nvPicPr>
          <p:cNvPr id="36" name="图片 35" descr="徽标&#10;&#10;描述已自动生成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076" y="5945309"/>
            <a:ext cx="256797" cy="252523"/>
          </a:xfrm>
          <a:prstGeom prst="rect">
            <a:avLst/>
          </a:prstGeom>
        </p:spPr>
      </p:pic>
      <p:pic>
        <p:nvPicPr>
          <p:cNvPr id="43" name="图片 42" descr="徽标&#10;&#10;描述已自动生成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563" y="5945308"/>
            <a:ext cx="256797" cy="252523"/>
          </a:xfrm>
          <a:prstGeom prst="rect">
            <a:avLst/>
          </a:prstGeom>
        </p:spPr>
      </p:pic>
      <p:pic>
        <p:nvPicPr>
          <p:cNvPr id="6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78459" y="1484556"/>
            <a:ext cx="216000" cy="216000"/>
          </a:xfrm>
          <a:prstGeom prst="rect">
            <a:avLst/>
          </a:prstGeom>
        </p:spPr>
      </p:pic>
      <p:pic>
        <p:nvPicPr>
          <p:cNvPr id="7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0684" y="1624637"/>
            <a:ext cx="216000" cy="216000"/>
          </a:xfrm>
          <a:prstGeom prst="rect">
            <a:avLst/>
          </a:prstGeom>
        </p:spPr>
      </p:pic>
      <p:pic>
        <p:nvPicPr>
          <p:cNvPr id="24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05772" y="1904257"/>
            <a:ext cx="216000" cy="216000"/>
          </a:xfrm>
          <a:prstGeom prst="rect">
            <a:avLst/>
          </a:prstGeom>
        </p:spPr>
      </p:pic>
      <p:pic>
        <p:nvPicPr>
          <p:cNvPr id="4" name="Picture 5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74582" y="1963947"/>
            <a:ext cx="223956" cy="216000"/>
          </a:xfrm>
          <a:prstGeom prst="rect">
            <a:avLst/>
          </a:prstGeom>
        </p:spPr>
      </p:pic>
      <p:pic>
        <p:nvPicPr>
          <p:cNvPr id="5" name="Picture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36227" y="1583100"/>
            <a:ext cx="216000" cy="216000"/>
          </a:xfrm>
          <a:prstGeom prst="rect">
            <a:avLst/>
          </a:prstGeom>
        </p:spPr>
      </p:pic>
      <p:pic>
        <p:nvPicPr>
          <p:cNvPr id="8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01360" y="1904556"/>
            <a:ext cx="216000" cy="216000"/>
          </a:xfrm>
          <a:prstGeom prst="rect">
            <a:avLst/>
          </a:prstGeom>
        </p:spPr>
      </p:pic>
      <p:pic>
        <p:nvPicPr>
          <p:cNvPr id="10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76940" y="1904556"/>
            <a:ext cx="216000" cy="216000"/>
          </a:xfrm>
          <a:prstGeom prst="rect">
            <a:avLst/>
          </a:prstGeom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88755" y="2004801"/>
            <a:ext cx="223956" cy="216000"/>
          </a:xfrm>
          <a:prstGeom prst="rect">
            <a:avLst/>
          </a:prstGeom>
        </p:spPr>
      </p:pic>
      <p:pic>
        <p:nvPicPr>
          <p:cNvPr id="20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V="1">
            <a:off x="4305300" y="1969770"/>
            <a:ext cx="245745" cy="255270"/>
          </a:xfrm>
          <a:prstGeom prst="rect">
            <a:avLst/>
          </a:prstGeom>
        </p:spPr>
      </p:pic>
      <p:pic>
        <p:nvPicPr>
          <p:cNvPr id="21" name="图片 20" descr="图标&#10;&#10;描述已自动生成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070" y="1904213"/>
            <a:ext cx="275590" cy="275590"/>
          </a:xfrm>
          <a:prstGeom prst="rect">
            <a:avLst/>
          </a:prstGeom>
        </p:spPr>
      </p:pic>
      <p:pic>
        <p:nvPicPr>
          <p:cNvPr id="22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52957" y="1932130"/>
            <a:ext cx="256797" cy="247674"/>
          </a:xfrm>
          <a:prstGeom prst="rect">
            <a:avLst/>
          </a:prstGeom>
        </p:spPr>
      </p:pic>
      <p:pic>
        <p:nvPicPr>
          <p:cNvPr id="23" name="图片 22" descr="图标&#10;&#10;描述已自动生成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140" y="1484478"/>
            <a:ext cx="275590" cy="2755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defTabSz="1181735">
              <a:lnSpc>
                <a:spcPct val="100000"/>
              </a:lnSpc>
              <a:defRPr/>
            </a:pPr>
            <a:r>
              <a:rPr lang="en-US" altLang="zh-CN" sz="2800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ISNS MYP&amp;DP&amp;PYP Lunch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Mar 6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– 12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</a:t>
            </a: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2024</a:t>
            </a:r>
            <a:endParaRPr lang="zh-CN" altLang="en-US" dirty="0">
              <a:latin typeface="Aharoni" panose="02010803020104030203" pitchFamily="2" charset="-79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61628" y="1018706"/>
          <a:ext cx="9887531" cy="45192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4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0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92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0035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中餐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Chinese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第二周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Week 2</a:t>
                      </a:r>
                      <a:endParaRPr lang="en-US" altLang="zh-CN" sz="12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 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  </a:t>
                      </a:r>
                      <a:endParaRPr lang="en-US" sz="140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  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9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1000" b="1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汤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Soup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7006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1578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6150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722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玉米胡萝卜猪骨汤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Pork Bone with Corn and Carrot 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Soup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红豆糖水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Glutinous Rice and Red Bean Sweet Soup</a:t>
                      </a: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白萝卜胡椒鲫鱼汤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Radish, Pepper and Carp </a:t>
                      </a: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Soup</a:t>
                      </a: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海带黄豆炖龙骨</a:t>
                      </a:r>
                      <a:endParaRPr lang="zh-CN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Kelp and Soy Bean Pork Bone Soup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7006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1578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6150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722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红枣炖鸡汤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Cordyceps Flower and Chicken 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Soup</a:t>
                      </a: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071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荤菜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Entrees</a:t>
                      </a:r>
                      <a:r>
                        <a:rPr lang="zh-CN" altLang="en-US" sz="1700" b="1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　</a:t>
                      </a:r>
                      <a:endParaRPr lang="zh-CN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7006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1578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6150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722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川式酸菜鱼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Sichuan Style Boiled Pickled Cabbage and Fish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番茄炒蛋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Egg with Tomato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葱香鸡腿肉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Chicken with Scallion</a:t>
                      </a: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马蹄蒸肉饼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Steamed meat Pie with Water Chestnuts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牛肉炒莴笋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Stir-Fried Beef with Lettuce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肉沫豆腐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Braised ToFu with Minced Meat</a:t>
                      </a: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中式卤牛肉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B</a:t>
                      </a: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raised Beef</a:t>
                      </a:r>
                      <a:endParaRPr lang="fr-FR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腩肉炒菜花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Cauliflower with Pork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酸辣土豆丝（微辣）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Chili and Sour Potato(Spicy)</a:t>
                      </a: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可乐鸡翅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Coke Chicken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虾仁蒸蛋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Stir-fried Shrimp with Egg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青椒炒肉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Stir-fried Pork with Pepper</a:t>
                      </a: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7006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1578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6150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722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红烧肉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  <a:sym typeface="+mn-ea"/>
                        </a:rPr>
                        <a:t>Roasted Duck with Cumin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煎饺（猪肉玉米）</a:t>
                      </a:r>
                    </a:p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Pan fried Dumplings (Pork and Corn)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胡萝卜腐竹炒肉片</a:t>
                      </a:r>
                      <a:endParaRPr lang="en-US" altLang="zh-CN" sz="1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  <a:sym typeface="+mn-ea"/>
                      </a:endParaRPr>
                    </a:p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  <a:sym typeface="+mn-ea"/>
                        </a:rPr>
                        <a:t>Fried Pork and Carrot Dried Tofu</a:t>
                      </a: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0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9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蔬菜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Veg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上海青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Chinese Greens</a:t>
                      </a:r>
                    </a:p>
                  </a:txBody>
                  <a:tcPr marL="9995" marR="9995" marT="9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油麦菜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Romaine Lettuce 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9995" marR="9995" marT="9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生菜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Lettuce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菜心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Cabbage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油麦菜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Romaine Lettuce 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主食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Staple Food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燕麦蒸饭</a:t>
                      </a:r>
                      <a:endParaRPr lang="en-US" altLang="zh-CN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Corn Rice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白饭</a:t>
                      </a: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Rice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港式烧腊饭</a:t>
                      </a: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Chinese Barbecue Rice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三丝炒面</a:t>
                      </a: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Fried Noodles with Vegetables 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白米饭</a:t>
                      </a: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Rice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62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水果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水果盘</a:t>
                      </a: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Mixed 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水果盘</a:t>
                      </a: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Mixed 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水果盘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Mixed 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水果盘</a:t>
                      </a:r>
                      <a:endParaRPr lang="zh-CN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+mn-ea"/>
                        </a:rPr>
                        <a:t>Mixed 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水果盘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Mixed 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7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800" b="1" i="0" u="none" strike="noStrike" kern="120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+mn-cs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  <a:sym typeface="Times New Roman" panose="02020603050405020304" pitchFamily="18" charset="0"/>
                        </a:rPr>
                        <a:t>营养分析</a:t>
                      </a:r>
                      <a:r>
                        <a:rPr lang="en-US" altLang="zh-CN" sz="1800" b="1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  <a:sym typeface="Times New Roman" panose="02020603050405020304" pitchFamily="18" charset="0"/>
                        </a:rPr>
                        <a:t> / </a:t>
                      </a:r>
                      <a:r>
                        <a:rPr lang="en-US" altLang="zh-TW" sz="1800" b="1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Nutrition Facts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39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热量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Energy /kcal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756.1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779.8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762.7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738.5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751.2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蛋白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Protein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36.6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27.2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43.2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46.1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31.3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38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脂肪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Fat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26.9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30.2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28.0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18.8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22.8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9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碳水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Carbs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91.9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99.8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84.5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96.2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105.2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416496" y="5934608"/>
            <a:ext cx="9522321" cy="275590"/>
            <a:chOff x="499876" y="6207861"/>
            <a:chExt cx="9522321" cy="275590"/>
          </a:xfrm>
        </p:grpSpPr>
        <p:sp>
          <p:nvSpPr>
            <p:cNvPr id="11" name="Rectangle 2"/>
            <p:cNvSpPr/>
            <p:nvPr/>
          </p:nvSpPr>
          <p:spPr>
            <a:xfrm>
              <a:off x="499876" y="6207861"/>
              <a:ext cx="9522321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过敏源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:   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奶类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Milk   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蛋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Egg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大豆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Bean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 海鲜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Seafood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牛肉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Beef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猪肉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Pork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菠萝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Pineapple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芒果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Mango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</a:t>
              </a:r>
              <a:endParaRPr lang="zh-HK" altLang="en-US" sz="1200" dirty="0">
                <a:latin typeface="+mn-lt"/>
                <a:ea typeface="Microsoft YaHei UI" panose="020B0503020204020204" pitchFamily="34" charset="-122"/>
              </a:endParaRPr>
            </a:p>
          </p:txBody>
        </p:sp>
        <p:pic>
          <p:nvPicPr>
            <p:cNvPr id="13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178478" y="6223411"/>
              <a:ext cx="256797" cy="247674"/>
            </a:xfrm>
            <a:prstGeom prst="rect">
              <a:avLst/>
            </a:prstGeom>
          </p:spPr>
        </p:pic>
        <p:pic>
          <p:nvPicPr>
            <p:cNvPr id="16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096062" y="6224298"/>
              <a:ext cx="256797" cy="247674"/>
            </a:xfrm>
            <a:prstGeom prst="rect">
              <a:avLst/>
            </a:prstGeom>
          </p:spPr>
        </p:pic>
        <p:pic>
          <p:nvPicPr>
            <p:cNvPr id="17" name="Picture 5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823669" y="6228668"/>
              <a:ext cx="256797" cy="247674"/>
            </a:xfrm>
            <a:prstGeom prst="rect">
              <a:avLst/>
            </a:prstGeom>
          </p:spPr>
        </p:pic>
        <p:pic>
          <p:nvPicPr>
            <p:cNvPr id="20" name="Picture 5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006951" y="6223411"/>
              <a:ext cx="245901" cy="245901"/>
            </a:xfrm>
            <a:prstGeom prst="rect">
              <a:avLst/>
            </a:prstGeom>
          </p:spPr>
        </p:pic>
        <p:pic>
          <p:nvPicPr>
            <p:cNvPr id="21" name="Picture 3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862650" y="6230442"/>
              <a:ext cx="245900" cy="245900"/>
            </a:xfrm>
            <a:prstGeom prst="rect">
              <a:avLst/>
            </a:prstGeom>
          </p:spPr>
        </p:pic>
      </p:grpSp>
      <p:pic>
        <p:nvPicPr>
          <p:cNvPr id="22" name="图片 21" descr="图标&#10;&#10;描述已自动生成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995" y="5914873"/>
            <a:ext cx="275590" cy="275590"/>
          </a:xfrm>
          <a:prstGeom prst="rect">
            <a:avLst/>
          </a:prstGeom>
        </p:spPr>
      </p:pic>
      <p:pic>
        <p:nvPicPr>
          <p:cNvPr id="23" name="图片 22" descr="徽标&#10;&#10;描述已自动生成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076" y="5945309"/>
            <a:ext cx="256797" cy="252523"/>
          </a:xfrm>
          <a:prstGeom prst="rect">
            <a:avLst/>
          </a:prstGeom>
        </p:spPr>
      </p:pic>
      <p:pic>
        <p:nvPicPr>
          <p:cNvPr id="24" name="图片 23" descr="徽标&#10;&#10;描述已自动生成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563" y="5945308"/>
            <a:ext cx="256797" cy="252523"/>
          </a:xfrm>
          <a:prstGeom prst="rect">
            <a:avLst/>
          </a:prstGeom>
        </p:spPr>
      </p:pic>
      <p:pic>
        <p:nvPicPr>
          <p:cNvPr id="33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61918" y="2780877"/>
            <a:ext cx="216000" cy="216000"/>
          </a:xfrm>
          <a:prstGeom prst="rect">
            <a:avLst/>
          </a:prstGeom>
        </p:spPr>
      </p:pic>
      <p:pic>
        <p:nvPicPr>
          <p:cNvPr id="35" name="Picture 5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34172" y="2480972"/>
            <a:ext cx="223956" cy="216000"/>
          </a:xfrm>
          <a:prstGeom prst="rect">
            <a:avLst/>
          </a:prstGeom>
        </p:spPr>
      </p:pic>
      <p:pic>
        <p:nvPicPr>
          <p:cNvPr id="40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50863" y="2709122"/>
            <a:ext cx="216000" cy="216000"/>
          </a:xfrm>
          <a:prstGeom prst="rect">
            <a:avLst/>
          </a:prstGeom>
        </p:spPr>
      </p:pic>
      <p:pic>
        <p:nvPicPr>
          <p:cNvPr id="43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9220" y="2418158"/>
            <a:ext cx="216000" cy="216000"/>
          </a:xfrm>
          <a:prstGeom prst="rect">
            <a:avLst/>
          </a:prstGeom>
        </p:spPr>
      </p:pic>
      <p:pic>
        <p:nvPicPr>
          <p:cNvPr id="3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9396" y="1340734"/>
            <a:ext cx="216000" cy="216000"/>
          </a:xfrm>
          <a:prstGeom prst="rect">
            <a:avLst/>
          </a:prstGeom>
        </p:spPr>
      </p:pic>
      <p:pic>
        <p:nvPicPr>
          <p:cNvPr id="4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05723" y="1413108"/>
            <a:ext cx="216000" cy="216000"/>
          </a:xfrm>
          <a:prstGeom prst="rect">
            <a:avLst/>
          </a:prstGeom>
        </p:spPr>
      </p:pic>
      <p:pic>
        <p:nvPicPr>
          <p:cNvPr id="7" name="Picture 5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7487" y="1484575"/>
            <a:ext cx="223956" cy="216000"/>
          </a:xfrm>
          <a:prstGeom prst="rect">
            <a:avLst/>
          </a:prstGeom>
        </p:spPr>
      </p:pic>
      <p:pic>
        <p:nvPicPr>
          <p:cNvPr id="9" name="Picture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6790" y="2132725"/>
            <a:ext cx="216000" cy="216000"/>
          </a:xfrm>
          <a:prstGeom prst="rect">
            <a:avLst/>
          </a:prstGeom>
        </p:spPr>
      </p:pic>
      <p:pic>
        <p:nvPicPr>
          <p:cNvPr id="28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3282" y="2453768"/>
            <a:ext cx="223956" cy="216000"/>
          </a:xfrm>
          <a:prstGeom prst="rect">
            <a:avLst/>
          </a:prstGeom>
        </p:spPr>
      </p:pic>
      <p:pic>
        <p:nvPicPr>
          <p:cNvPr id="12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47238" y="2264695"/>
            <a:ext cx="216000" cy="216000"/>
          </a:xfrm>
          <a:prstGeom prst="rect">
            <a:avLst/>
          </a:prstGeom>
        </p:spPr>
      </p:pic>
      <p:pic>
        <p:nvPicPr>
          <p:cNvPr id="25" name="Picture 5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0894" y="1924516"/>
            <a:ext cx="223956" cy="216000"/>
          </a:xfrm>
          <a:prstGeom prst="rect">
            <a:avLst/>
          </a:prstGeom>
        </p:spPr>
      </p:pic>
      <p:pic>
        <p:nvPicPr>
          <p:cNvPr id="6" name="Picture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32905" y="2349057"/>
            <a:ext cx="216000" cy="216000"/>
          </a:xfrm>
          <a:prstGeom prst="rect">
            <a:avLst/>
          </a:prstGeom>
        </p:spPr>
      </p:pic>
      <p:pic>
        <p:nvPicPr>
          <p:cNvPr id="18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69873" y="3645006"/>
            <a:ext cx="216000" cy="216000"/>
          </a:xfrm>
          <a:prstGeom prst="rect">
            <a:avLst/>
          </a:prstGeom>
        </p:spPr>
      </p:pic>
      <p:pic>
        <p:nvPicPr>
          <p:cNvPr id="10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6806" y="1935114"/>
            <a:ext cx="216000" cy="216000"/>
          </a:xfrm>
          <a:prstGeom prst="rect">
            <a:avLst/>
          </a:prstGeom>
        </p:spPr>
      </p:pic>
      <p:pic>
        <p:nvPicPr>
          <p:cNvPr id="15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32855" y="2669271"/>
            <a:ext cx="216000" cy="216000"/>
          </a:xfrm>
          <a:prstGeom prst="rect">
            <a:avLst/>
          </a:prstGeom>
        </p:spPr>
      </p:pic>
      <p:pic>
        <p:nvPicPr>
          <p:cNvPr id="19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85788" y="2420852"/>
            <a:ext cx="223956" cy="216000"/>
          </a:xfrm>
          <a:prstGeom prst="rect">
            <a:avLst/>
          </a:prstGeom>
        </p:spPr>
      </p:pic>
      <p:pic>
        <p:nvPicPr>
          <p:cNvPr id="27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97044" y="2709000"/>
            <a:ext cx="216000" cy="216000"/>
          </a:xfrm>
          <a:prstGeom prst="rect">
            <a:avLst/>
          </a:prstGeom>
        </p:spPr>
      </p:pic>
      <p:pic>
        <p:nvPicPr>
          <p:cNvPr id="29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09945" y="2709020"/>
            <a:ext cx="216000" cy="216000"/>
          </a:xfrm>
          <a:prstGeom prst="rect">
            <a:avLst/>
          </a:prstGeom>
        </p:spPr>
      </p:pic>
      <p:pic>
        <p:nvPicPr>
          <p:cNvPr id="14" name="Picture 1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17698" y="1963070"/>
            <a:ext cx="216000" cy="21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defTabSz="1181735">
              <a:lnSpc>
                <a:spcPct val="100000"/>
              </a:lnSpc>
              <a:defRPr/>
            </a:pPr>
            <a:r>
              <a:rPr lang="en-US" altLang="zh-CN" sz="2800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ISNS MYP&amp;DP&amp;PYP Lunch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Mar 6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– 12</a:t>
            </a:r>
            <a:r>
              <a:rPr lang="en-US" altLang="zh-CN" b="1" baseline="30000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th</a:t>
            </a:r>
            <a:r>
              <a:rPr lang="en-US" altLang="zh-CN" b="1" dirty="0">
                <a:latin typeface="+mn-lt"/>
                <a:ea typeface="微软雅黑" panose="020B0503020204020204" pitchFamily="34" charset="-122"/>
                <a:cs typeface="Aharoni" panose="02010803020104030203" pitchFamily="2" charset="-79"/>
              </a:rPr>
              <a:t> </a:t>
            </a:r>
            <a:r>
              <a:rPr lang="en-US" altLang="zh-CN" dirty="0">
                <a:latin typeface="Aharoni" panose="02010803020104030203" pitchFamily="2" charset="-79"/>
                <a:ea typeface="微软雅黑" panose="020B0503020204020204" pitchFamily="34" charset="-122"/>
                <a:cs typeface="Aharoni" panose="02010803020104030203" pitchFamily="2" charset="-79"/>
              </a:rPr>
              <a:t>2024</a:t>
            </a:r>
            <a:endParaRPr lang="zh-CN" altLang="en-US" dirty="0">
              <a:latin typeface="Aharoni" panose="02010803020104030203" pitchFamily="2" charset="-79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94369" y="958930"/>
          <a:ext cx="9887783" cy="4916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3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76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0035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西餐</a:t>
                      </a:r>
                      <a:r>
                        <a:rPr lang="en-US" altLang="zh-CN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Western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第二周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  <a:sym typeface="+mn-ea"/>
                        </a:rPr>
                        <a:t>Week 2</a:t>
                      </a:r>
                      <a:endParaRPr lang="en-US" altLang="zh-CN" sz="14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  <a:sym typeface="+mn-ea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 </a:t>
                      </a:r>
                      <a:endParaRPr lang="zh-CN" altLang="en-US" dirty="0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 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 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96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10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汤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Soup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西兰花汤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Broccoli Soup </a:t>
                      </a: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冬阴功汤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Tom Yam Gong </a:t>
                      </a: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蘑菇奶油汤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Creamy Mushroom Soup</a:t>
                      </a: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奶油玉米汤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Creamy Corn Soup</a:t>
                      </a:r>
                    </a:p>
                  </a:txBody>
                  <a:tcPr marL="75363" marR="753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7006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1578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6150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722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南瓜浓汤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Pumpkin Soup</a:t>
                      </a: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ctr" rtl="0" fontAlgn="ctr"/>
                      <a:endParaRPr lang="en-US" sz="1000" b="1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ctr" rtl="0" fontAlgn="ctr"/>
                      <a:endParaRPr lang="en-US" sz="1000" b="1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ctr" rtl="0" fontAlgn="ctr"/>
                      <a:r>
                        <a:rPr lang="zh-CN" altLang="en-US" sz="10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荤菜</a:t>
                      </a:r>
                      <a:r>
                        <a:rPr lang="en-US" sz="10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Entrees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ctr" rtl="0" fontAlgn="ctr"/>
                      <a:r>
                        <a:rPr lang="zh-CN" altLang="en-US" sz="17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　</a:t>
                      </a:r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烧汁猪扒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Grilled Pork Chop</a:t>
                      </a: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T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芝士焗番茄</a:t>
                      </a:r>
                      <a:endParaRPr lang="en-US" altLang="zh-TW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Baked Tomato with  Cheese</a:t>
                      </a: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泰式咖喱鸡扒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Thai Chicken Curry</a:t>
                      </a:r>
                    </a:p>
                    <a:p>
                      <a:pPr mar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金不换炒猪肉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Pod Krapow Moo</a:t>
                      </a:r>
                    </a:p>
                    <a:p>
                      <a:pPr mar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9000" marR="9000" marT="101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面包糠炸鱼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Fish and  Chips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烤玉米配培根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Roast Corn with Bacon</a:t>
                      </a: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萨拉米披萨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Beef Lasagna</a:t>
                      </a: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烤胡萝卜条</a:t>
                      </a:r>
                      <a:endParaRPr lang="en-US" altLang="zh-TW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Roasted Carrot </a:t>
                      </a: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7006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1578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6150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072255" indent="-41465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香草烤鸭腿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Roast Duck Leg with Herbs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茄汁鱼丸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Fish Balls inTomato Sauce </a:t>
                      </a:r>
                    </a:p>
                  </a:txBody>
                  <a:tcPr marL="6429" marR="6429" marT="723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53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9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蔬菜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Veg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迷迭香烤蔬菜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Roasted Vegetables with Rosemary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虾片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Uncooked Shrimp Chips </a:t>
                      </a:r>
                    </a:p>
                  </a:txBody>
                  <a:tcPr marL="9995" marR="9995" marT="9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黄油西兰花    </a:t>
                      </a:r>
                    </a:p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Broccoli with Butter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樱桃番茄扒西兰花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Grilled Broccoli with Cherry Tomatoes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黄油烩杂豆蔬菜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112077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Baked Mixed Pea with Vegetables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主食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Staple Food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白米饭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Steamed Rice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菠萝炒饭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Pineapple Fried Rice 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白饭</a:t>
                      </a:r>
                      <a:endParaRPr lang="en-US" altLang="zh-CN" sz="1000" kern="120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1219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Rice 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薯条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Chips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烤薯角</a:t>
                      </a:r>
                      <a:endParaRPr lang="en-US" altLang="zh-CN" sz="10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2"/>
                          <a:cs typeface="Calibri" panose="020F0502020204030204" pitchFamily="34" charset="0"/>
                        </a:rPr>
                        <a:t>Baked Potato Wedges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59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7734" marR="7734" marT="7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水果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水果盘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Mixed 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水果盘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Mixed 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水果盘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Mixed 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水果盘</a:t>
                      </a:r>
                      <a:endParaRPr lang="zh-CN" altLang="en-US" sz="1000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  <a:sym typeface="+mn-ea"/>
                        </a:rPr>
                        <a:t>Mixed 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水果盘</a:t>
                      </a:r>
                    </a:p>
                    <a:p>
                      <a:pPr marL="0" marR="0" lvl="0" indent="0" algn="ctr" defTabSz="122110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kern="12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Mixed Fruit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77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800" b="1" i="0" u="none" strike="noStrike" kern="1200" baseline="30000" dirty="0">
                        <a:solidFill>
                          <a:srgbClr val="E74E3E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+mn-cs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  <a:sym typeface="Times New Roman" panose="02020603050405020304" pitchFamily="18" charset="0"/>
                        </a:rPr>
                        <a:t>营养分析</a:t>
                      </a:r>
                      <a:r>
                        <a:rPr lang="en-US" altLang="zh-CN" sz="1800" b="1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  <a:sym typeface="Times New Roman" panose="02020603050405020304" pitchFamily="18" charset="0"/>
                        </a:rPr>
                        <a:t> / </a:t>
                      </a:r>
                      <a:r>
                        <a:rPr lang="en-US" altLang="zh-TW" sz="1800" b="1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Nutrition Facts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热量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Energy /kcal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728.8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713.9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845.3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781.4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735.3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蛋白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Protein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38.4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33.2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36.8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35.6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33.3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脂肪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Fat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22.7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20.2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33.0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35.6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24.3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9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碳水 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+mn-cs"/>
                        </a:rPr>
                        <a:t>Carbs /g</a:t>
                      </a:r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139" marR="7139" marT="7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92.7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99.8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100.2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79.8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rPr>
                        <a:t>95.8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7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05632" y="2204826"/>
            <a:ext cx="223956" cy="216000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35270" y="1401173"/>
            <a:ext cx="223956" cy="216000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9418" y="1412475"/>
            <a:ext cx="223956" cy="216000"/>
          </a:xfrm>
          <a:prstGeom prst="rect">
            <a:avLst/>
          </a:prstGeom>
        </p:spPr>
      </p:pic>
      <p:pic>
        <p:nvPicPr>
          <p:cNvPr id="26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2607" y="1386511"/>
            <a:ext cx="223956" cy="216000"/>
          </a:xfrm>
          <a:prstGeom prst="rect">
            <a:avLst/>
          </a:prstGeom>
        </p:spPr>
      </p:pic>
      <p:pic>
        <p:nvPicPr>
          <p:cNvPr id="18" name="Picture 1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49217" y="2443370"/>
            <a:ext cx="180000" cy="180000"/>
          </a:xfrm>
          <a:prstGeom prst="rect">
            <a:avLst/>
          </a:prstGeom>
        </p:spPr>
      </p:pic>
      <p:pic>
        <p:nvPicPr>
          <p:cNvPr id="19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9309" y="2481036"/>
            <a:ext cx="223956" cy="216000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416496" y="5934608"/>
            <a:ext cx="9522321" cy="275590"/>
            <a:chOff x="499876" y="6207861"/>
            <a:chExt cx="9522321" cy="275590"/>
          </a:xfrm>
        </p:grpSpPr>
        <p:sp>
          <p:nvSpPr>
            <p:cNvPr id="6" name="Rectangle 2"/>
            <p:cNvSpPr/>
            <p:nvPr/>
          </p:nvSpPr>
          <p:spPr>
            <a:xfrm>
              <a:off x="499876" y="6207861"/>
              <a:ext cx="9522321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过敏源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:   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奶类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Milk   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      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蛋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Egg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大豆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Bean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 海鲜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Seafood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牛肉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Beef</a:t>
              </a:r>
              <a:r>
                <a:rPr lang="en-US" altLang="zh-HK" sz="1200" dirty="0">
                  <a:latin typeface="+mn-lt"/>
                  <a:ea typeface="Microsoft YaHei UI" panose="020B0503020204020204" pitchFamily="34" charset="-122"/>
                </a:rPr>
                <a:t> 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 猪肉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Pork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菠萝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Pineapple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      芒果</a:t>
              </a:r>
              <a:r>
                <a:rPr lang="en-US" altLang="zh-CN" sz="1200" dirty="0">
                  <a:latin typeface="+mn-lt"/>
                  <a:ea typeface="Microsoft YaHei UI" panose="020B0503020204020204" pitchFamily="34" charset="-122"/>
                </a:rPr>
                <a:t>Mango</a:t>
              </a:r>
              <a:r>
                <a:rPr lang="zh-CN" altLang="en-US" sz="1200" dirty="0">
                  <a:latin typeface="+mn-lt"/>
                  <a:ea typeface="Microsoft YaHei UI" panose="020B0503020204020204" pitchFamily="34" charset="-122"/>
                </a:rPr>
                <a:t>   </a:t>
              </a:r>
              <a:endParaRPr lang="zh-HK" altLang="en-US" sz="1200" dirty="0">
                <a:latin typeface="+mn-lt"/>
                <a:ea typeface="Microsoft YaHei UI" panose="020B0503020204020204" pitchFamily="34" charset="-122"/>
              </a:endParaRPr>
            </a:p>
          </p:txBody>
        </p:sp>
        <p:pic>
          <p:nvPicPr>
            <p:cNvPr id="22" name="Picture 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178478" y="6223411"/>
              <a:ext cx="256797" cy="247674"/>
            </a:xfrm>
            <a:prstGeom prst="rect">
              <a:avLst/>
            </a:prstGeom>
          </p:spPr>
        </p:pic>
        <p:pic>
          <p:nvPicPr>
            <p:cNvPr id="24" name="Picture 1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096062" y="6224298"/>
              <a:ext cx="256797" cy="247674"/>
            </a:xfrm>
            <a:prstGeom prst="rect">
              <a:avLst/>
            </a:prstGeom>
          </p:spPr>
        </p:pic>
        <p:pic>
          <p:nvPicPr>
            <p:cNvPr id="25" name="Picture 5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823669" y="6228668"/>
              <a:ext cx="256797" cy="247674"/>
            </a:xfrm>
            <a:prstGeom prst="rect">
              <a:avLst/>
            </a:prstGeom>
          </p:spPr>
        </p:pic>
        <p:pic>
          <p:nvPicPr>
            <p:cNvPr id="27" name="Picture 5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006951" y="6223411"/>
              <a:ext cx="245901" cy="245901"/>
            </a:xfrm>
            <a:prstGeom prst="rect">
              <a:avLst/>
            </a:prstGeom>
          </p:spPr>
        </p:pic>
        <p:pic>
          <p:nvPicPr>
            <p:cNvPr id="29" name="Picture 3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862650" y="6230442"/>
              <a:ext cx="245900" cy="245900"/>
            </a:xfrm>
            <a:prstGeom prst="rect">
              <a:avLst/>
            </a:prstGeom>
          </p:spPr>
        </p:pic>
      </p:grpSp>
      <p:pic>
        <p:nvPicPr>
          <p:cNvPr id="33" name="图片 32" descr="图标&#10;&#10;描述已自动生成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995" y="5914873"/>
            <a:ext cx="275590" cy="275590"/>
          </a:xfrm>
          <a:prstGeom prst="rect">
            <a:avLst/>
          </a:prstGeom>
        </p:spPr>
      </p:pic>
      <p:pic>
        <p:nvPicPr>
          <p:cNvPr id="34" name="图片 33" descr="徽标&#10;&#10;描述已自动生成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076" y="5945309"/>
            <a:ext cx="256797" cy="252523"/>
          </a:xfrm>
          <a:prstGeom prst="rect">
            <a:avLst/>
          </a:prstGeom>
        </p:spPr>
      </p:pic>
      <p:pic>
        <p:nvPicPr>
          <p:cNvPr id="35" name="图片 34" descr="徽标&#10;&#10;描述已自动生成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563" y="5945308"/>
            <a:ext cx="256797" cy="252523"/>
          </a:xfrm>
          <a:prstGeom prst="rect">
            <a:avLst/>
          </a:prstGeom>
        </p:spPr>
      </p:pic>
      <p:pic>
        <p:nvPicPr>
          <p:cNvPr id="30" name="Picture 1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1480" y="2121167"/>
            <a:ext cx="216000" cy="216000"/>
          </a:xfrm>
          <a:prstGeom prst="rect">
            <a:avLst/>
          </a:prstGeom>
        </p:spPr>
      </p:pic>
      <p:pic>
        <p:nvPicPr>
          <p:cNvPr id="15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1960" y="1411899"/>
            <a:ext cx="223956" cy="216000"/>
          </a:xfrm>
          <a:prstGeom prst="rect">
            <a:avLst/>
          </a:prstGeom>
        </p:spPr>
      </p:pic>
      <p:pic>
        <p:nvPicPr>
          <p:cNvPr id="32" name="Picture 1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4577" y="2491733"/>
            <a:ext cx="216000" cy="216000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30337" y="2086132"/>
            <a:ext cx="223956" cy="216000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9302" y="2491505"/>
            <a:ext cx="223956" cy="216000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48029" y="3210245"/>
            <a:ext cx="223956" cy="216000"/>
          </a:xfrm>
          <a:prstGeom prst="rect">
            <a:avLst/>
          </a:prstGeom>
        </p:spPr>
      </p:pic>
      <p:pic>
        <p:nvPicPr>
          <p:cNvPr id="3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9304" y="2925626"/>
            <a:ext cx="223956" cy="216000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607" y="2465288"/>
            <a:ext cx="223956" cy="216000"/>
          </a:xfrm>
          <a:prstGeom prst="rect">
            <a:avLst/>
          </a:prstGeom>
        </p:spPr>
      </p:pic>
      <p:pic>
        <p:nvPicPr>
          <p:cNvPr id="21" name="Picture 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33049" y="1412625"/>
            <a:ext cx="256797" cy="247674"/>
          </a:xfrm>
          <a:prstGeom prst="rect">
            <a:avLst/>
          </a:prstGeom>
        </p:spPr>
      </p:pic>
      <p:pic>
        <p:nvPicPr>
          <p:cNvPr id="28" name="图片 27" descr="徽标&#10;&#10;描述已自动生成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376" y="3788849"/>
            <a:ext cx="256797" cy="252523"/>
          </a:xfrm>
          <a:prstGeom prst="rect">
            <a:avLst/>
          </a:prstGeom>
        </p:spPr>
      </p:pic>
      <p:pic>
        <p:nvPicPr>
          <p:cNvPr id="36" name="图片 35" descr="图标&#10;&#10;描述已自动生成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915" y="2085823"/>
            <a:ext cx="275590" cy="275590"/>
          </a:xfrm>
          <a:prstGeom prst="rect">
            <a:avLst/>
          </a:prstGeom>
        </p:spPr>
      </p:pic>
      <p:pic>
        <p:nvPicPr>
          <p:cNvPr id="37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09663" y="2420828"/>
            <a:ext cx="256797" cy="247674"/>
          </a:xfrm>
          <a:prstGeom prst="rect">
            <a:avLst/>
          </a:prstGeom>
        </p:spPr>
      </p:pic>
      <p:pic>
        <p:nvPicPr>
          <p:cNvPr id="38" name="Picture 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4464" y="3178560"/>
            <a:ext cx="256797" cy="247674"/>
          </a:xfrm>
          <a:prstGeom prst="rect">
            <a:avLst/>
          </a:prstGeom>
        </p:spPr>
      </p:pic>
      <p:pic>
        <p:nvPicPr>
          <p:cNvPr id="39" name="Picture 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5439" y="3860550"/>
            <a:ext cx="256797" cy="24767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DU0ZDRmMjIyNzNhZDU3ZTBiZTNkYjIyMTAwNmFhNDU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b91b8ae-290a-4bff-809b-5fde5cf45220}"/>
  <p:tag name="TABLE_ENDDRAG_ORIGIN_RECT" val="639*378"/>
  <p:tag name="TABLE_ENDDRAG_RECT" val="143*103*639*37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a2269f2-abf6-4799-a758-b9b547285fd9}"/>
  <p:tag name="TABLE_ENDDRAG_ORIGIN_RECT" val="639*378"/>
  <p:tag name="TABLE_ENDDRAG_RECT" val="143*103*639*37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0cefaad8-2757-4dd3-bf66-a6e37514bc77}"/>
  <p:tag name="TABLE_ENDDRAG_ORIGIN_RECT" val="639*378"/>
  <p:tag name="TABLE_ENDDRAG_RECT" val="143*103*639*37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887c745-7ddb-46ca-8289-82baf25e29c7}"/>
  <p:tag name="TABLE_ENDDRAG_ORIGIN_RECT" val="717*467"/>
  <p:tag name="TABLE_ENDDRAG_RECT" val="46*39*717*467"/>
  <p:tag name="KSO_WM_UNIT_PLACING_PICTURE_USER_VIEWPORT" val="{&quot;height&quot;:8533,&quot;width&quot;:15571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5e8f4d1-64bf-4dde-9a18-ae062ffd3e5e}"/>
  <p:tag name="TABLE_ENDDRAG_ORIGIN_RECT" val="717*467"/>
  <p:tag name="TABLE_ENDDRAG_RECT" val="46*39*717*46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1198</Words>
  <Application>Microsoft Office PowerPoint</Application>
  <PresentationFormat>A4 纸张(210x297 毫米)</PresentationFormat>
  <Paragraphs>499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Gotham Bold</vt:lpstr>
      <vt:lpstr>等线</vt:lpstr>
      <vt:lpstr>微软雅黑</vt:lpstr>
      <vt:lpstr>微软雅黑 Light</vt:lpstr>
      <vt:lpstr>Aharoni</vt:lpstr>
      <vt:lpstr>Arial</vt:lpstr>
      <vt:lpstr>Calibri</vt:lpstr>
      <vt:lpstr>Times New Roman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Wong</dc:creator>
  <cp:lastModifiedBy>ZHANG Yongfeng</cp:lastModifiedBy>
  <cp:revision>281</cp:revision>
  <dcterms:created xsi:type="dcterms:W3CDTF">2021-02-24T07:41:00Z</dcterms:created>
  <dcterms:modified xsi:type="dcterms:W3CDTF">2024-05-05T23:46:14Z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B9D6EC1A45314F7EA308334AE9394420_12</vt:lpwstr>
  </property>
</Properties>
</file>